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1" r:id="rId3"/>
    <p:sldId id="289" r:id="rId4"/>
    <p:sldId id="294" r:id="rId5"/>
    <p:sldId id="300" r:id="rId6"/>
    <p:sldId id="28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\Documents\Graslutscher\Bilder%20f&#252;r%20Artikel\2021%20-%2008\Prim&#228;renerg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\Documents\Graslutscher\Bilder%20f&#252;r%20Artikel\2021%20-%2008\Prim&#228;renerg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180-471C-A983-9B0EF226BD4D}"/>
              </c:ext>
            </c:extLst>
          </c:dPt>
          <c:dPt>
            <c:idx val="1"/>
            <c:bubble3D val="0"/>
            <c:spPr>
              <a:solidFill>
                <a:srgbClr val="5A5A5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180-471C-A983-9B0EF226BD4D}"/>
              </c:ext>
            </c:extLst>
          </c:dPt>
          <c:dPt>
            <c:idx val="2"/>
            <c:bubble3D val="0"/>
            <c:spPr>
              <a:solidFill>
                <a:srgbClr val="7B7B7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180-471C-A983-9B0EF226BD4D}"/>
              </c:ext>
            </c:extLst>
          </c:dPt>
          <c:dPt>
            <c:idx val="3"/>
            <c:bubble3D val="0"/>
            <c:spPr>
              <a:solidFill>
                <a:srgbClr val="9B9B9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180-471C-A983-9B0EF226BD4D}"/>
              </c:ext>
            </c:extLst>
          </c:dPt>
          <c:dPt>
            <c:idx val="4"/>
            <c:bubble3D val="0"/>
            <c:spPr>
              <a:solidFill>
                <a:srgbClr val="BABAB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5180-471C-A983-9B0EF226BD4D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5180-471C-A983-9B0EF226BD4D}"/>
              </c:ext>
            </c:extLst>
          </c:dPt>
          <c:dLbls>
            <c:dLbl>
              <c:idx val="0"/>
              <c:layout>
                <c:manualLayout>
                  <c:x val="4.286430246203894E-3"/>
                  <c:y val="2.8600493263368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2070533212086"/>
                      <c:h val="0.194536339751611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80-471C-A983-9B0EF226BD4D}"/>
                </c:ext>
              </c:extLst>
            </c:dLbl>
            <c:dLbl>
              <c:idx val="1"/>
              <c:layout>
                <c:manualLayout>
                  <c:x val="5.5851889481543598E-4"/>
                  <c:y val="-6.42295815964181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80-471C-A983-9B0EF226BD4D}"/>
                </c:ext>
              </c:extLst>
            </c:dLbl>
            <c:dLbl>
              <c:idx val="2"/>
              <c:layout>
                <c:manualLayout>
                  <c:x val="0"/>
                  <c:y val="-5.6056056056056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80-471C-A983-9B0EF226BD4D}"/>
                </c:ext>
              </c:extLst>
            </c:dLbl>
            <c:dLbl>
              <c:idx val="4"/>
              <c:layout>
                <c:manualLayout>
                  <c:x val="-2.2132475376061868E-2"/>
                  <c:y val="-1.14566929133858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80-471C-A983-9B0EF226BD4D}"/>
                </c:ext>
              </c:extLst>
            </c:dLbl>
            <c:dLbl>
              <c:idx val="5"/>
              <c:layout>
                <c:manualLayout>
                  <c:x val="2.7777777777777752E-2"/>
                  <c:y val="4.80480480480480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80-471C-A983-9B0EF226BD4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Tabelle1!$A$1:$A$6</c:f>
              <c:strCache>
                <c:ptCount val="6"/>
                <c:pt idx="0">
                  <c:v>Erdöl für Benzin und Diesel</c:v>
                </c:pt>
                <c:pt idx="1">
                  <c:v>Erdöl für Rest</c:v>
                </c:pt>
                <c:pt idx="2">
                  <c:v>Erdgas</c:v>
                </c:pt>
                <c:pt idx="3">
                  <c:v>Kohle</c:v>
                </c:pt>
                <c:pt idx="4">
                  <c:v>Kernenergie</c:v>
                </c:pt>
                <c:pt idx="5">
                  <c:v>Erneuerbare Energien</c:v>
                </c:pt>
              </c:strCache>
            </c:strRef>
          </c:cat>
          <c:val>
            <c:numRef>
              <c:f>Tabelle1!$B$1:$B$6</c:f>
              <c:numCache>
                <c:formatCode>#,##0</c:formatCode>
                <c:ptCount val="6"/>
                <c:pt idx="0">
                  <c:v>2383</c:v>
                </c:pt>
                <c:pt idx="1">
                  <c:v>1589</c:v>
                </c:pt>
                <c:pt idx="2">
                  <c:v>3136</c:v>
                </c:pt>
                <c:pt idx="3" formatCode="General">
                  <c:v>1860</c:v>
                </c:pt>
                <c:pt idx="4" formatCode="General">
                  <c:v>702</c:v>
                </c:pt>
                <c:pt idx="5">
                  <c:v>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80-471C-A983-9B0EF226BD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9999"/>
            </a:solidFill>
          </c:spPr>
          <c:explosion val="3"/>
          <c:dPt>
            <c:idx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0FE-4720-8BE2-08AEC2EBCE6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0FE-4720-8BE2-08AEC2EBCE60}"/>
              </c:ext>
            </c:extLst>
          </c:dPt>
          <c:dPt>
            <c:idx val="2"/>
            <c:bubble3D val="0"/>
            <c:spPr>
              <a:solidFill>
                <a:srgbClr val="5A5A5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0FE-4720-8BE2-08AEC2EBCE60}"/>
              </c:ext>
            </c:extLst>
          </c:dPt>
          <c:dPt>
            <c:idx val="3"/>
            <c:bubble3D val="0"/>
            <c:spPr>
              <a:solidFill>
                <a:srgbClr val="7B7B7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0FE-4720-8BE2-08AEC2EBCE60}"/>
              </c:ext>
            </c:extLst>
          </c:dPt>
          <c:dPt>
            <c:idx val="4"/>
            <c:bubble3D val="0"/>
            <c:spPr>
              <a:solidFill>
                <a:srgbClr val="9B9B9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0FE-4720-8BE2-08AEC2EBCE60}"/>
              </c:ext>
            </c:extLst>
          </c:dPt>
          <c:dPt>
            <c:idx val="5"/>
            <c:bubble3D val="0"/>
            <c:spPr>
              <a:solidFill>
                <a:srgbClr val="BABAB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E0FE-4720-8BE2-08AEC2EBCE6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E0FE-4720-8BE2-08AEC2EBCE60}"/>
              </c:ext>
            </c:extLst>
          </c:dPt>
          <c:dLbls>
            <c:dLbl>
              <c:idx val="0"/>
              <c:layout>
                <c:manualLayout>
                  <c:x val="0.10371442360589428"/>
                  <c:y val="1.6790804226339389E-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BD11C1-3C3A-456D-8E4C-B36D4EA02CCA}" type="CATEGORYNAME">
                      <a:rPr lang="en-US" sz="1100"/>
                      <a:pPr>
                        <a:defRPr sz="1100" b="1"/>
                      </a:pPr>
                      <a:t>[RUBRIKENNAME]</a:t>
                    </a:fld>
                    <a:r>
                      <a:rPr lang="en-US" sz="1100"/>
                      <a:t> </a:t>
                    </a:r>
                    <a:fld id="{7BE70DDC-2B51-4953-98D6-2BFE3732FF13}" type="PERCENTAGE">
                      <a:rPr lang="en-US" sz="1100" baseline="0"/>
                      <a:pPr>
                        <a:defRPr sz="1100" b="1"/>
                      </a:pPr>
                      <a:t>[PROZENTSATZ]</a:t>
                    </a:fld>
                    <a:endParaRPr lang="en-US" sz="110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152861379354076"/>
                      <c:h val="0.106389736609070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FE-4720-8BE2-08AEC2EBCE60}"/>
                </c:ext>
              </c:extLst>
            </c:dLbl>
            <c:dLbl>
              <c:idx val="1"/>
              <c:layout>
                <c:manualLayout>
                  <c:x val="-8.3246609011654021E-3"/>
                  <c:y val="2.39174624448540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FE-4720-8BE2-08AEC2EBCE60}"/>
                </c:ext>
              </c:extLst>
            </c:dLbl>
            <c:dLbl>
              <c:idx val="3"/>
              <c:layout>
                <c:manualLayout>
                  <c:x val="0"/>
                  <c:y val="-7.20720720720720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FE-4720-8BE2-08AEC2EBCE60}"/>
                </c:ext>
              </c:extLst>
            </c:dLbl>
            <c:dLbl>
              <c:idx val="6"/>
              <c:layout>
                <c:manualLayout>
                  <c:x val="-5.2722852374046898E-2"/>
                  <c:y val="3.60360360360360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FE-4720-8BE2-08AEC2EBCE6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Tabelle1!$A$9:$A$15</c:f>
              <c:strCache>
                <c:ptCount val="7"/>
                <c:pt idx="0">
                  <c:v>Strom für E-Autos</c:v>
                </c:pt>
                <c:pt idx="1">
                  <c:v>Einsparung</c:v>
                </c:pt>
                <c:pt idx="2">
                  <c:v>Erdöl für Rest</c:v>
                </c:pt>
                <c:pt idx="3">
                  <c:v>Erdgas</c:v>
                </c:pt>
                <c:pt idx="4">
                  <c:v>Kohle</c:v>
                </c:pt>
                <c:pt idx="5">
                  <c:v>Kernenergie</c:v>
                </c:pt>
                <c:pt idx="6">
                  <c:v>Erneuerbare Energien</c:v>
                </c:pt>
              </c:strCache>
            </c:strRef>
          </c:cat>
          <c:val>
            <c:numRef>
              <c:f>Tabelle1!$B$9:$B$15</c:f>
              <c:numCache>
                <c:formatCode>#,##0</c:formatCode>
                <c:ptCount val="7"/>
                <c:pt idx="0" formatCode="General">
                  <c:v>680</c:v>
                </c:pt>
                <c:pt idx="1">
                  <c:v>1702</c:v>
                </c:pt>
                <c:pt idx="2">
                  <c:v>1589</c:v>
                </c:pt>
                <c:pt idx="3">
                  <c:v>3136</c:v>
                </c:pt>
                <c:pt idx="4" formatCode="General">
                  <c:v>1860</c:v>
                </c:pt>
                <c:pt idx="5" formatCode="General">
                  <c:v>702</c:v>
                </c:pt>
                <c:pt idx="6">
                  <c:v>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FE-4720-8BE2-08AEC2EBC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9C2EA-B713-219C-6F38-FC0B599AC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726D33-E543-8E26-417B-342DE1D8F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23A676-3E1B-B441-E39F-E85C7E1D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D7FAB6-2DE0-2CB2-77A6-DB08A5FE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7E9B2F-1605-1BF1-3FDD-8BE25480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79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3534B-A8BF-E819-BED9-7D1BC092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3DCC3E-2DCB-2B18-84CD-61B2CA333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75DD0A-FDAA-8C9E-81A1-5BB5ECBD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5D2176-45A0-0647-44B7-44962107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4BF548-17D7-5158-D1F3-E290EB7F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16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CD2A675-D046-FC97-B617-2AFA15168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75847B-21A1-63ED-F3F4-650043911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D34BE7-30C1-0780-13DD-4DEBF18F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E33C5C-E8B6-FF0B-6C9A-933E69FD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DCFF23-D4B4-2277-B39D-8FE2AE34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27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FC38F-242A-EA54-D6F7-2E8A1C4E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80DF6A-065A-80AA-B4BA-36D18387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F5F5CF-59DF-4A9A-8E31-0D9DB26B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89A02D-6C33-C209-B0AA-929A3659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116265-CBD4-A85A-D430-22554F23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61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F9CA0-A82A-5EB1-8D55-CA2DDF37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038E46-DBEC-E202-E5A4-5B36B6B34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DEB738-6E49-9035-B1B5-E3FC22D4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E8F503-58DD-AE67-C492-B8F4D227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70E7EB-48DE-3312-BD39-ED44D130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8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7D342-5235-B5C3-9044-44612E5D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703E6-D10A-2A26-273F-A601468BD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2FFDBA-9C2F-10E7-98A5-8F12469CB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999488-DFEB-6B25-9451-8C22534A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E91014-90EA-AC9E-D448-2F693740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24B601-89FD-87C5-1E1C-D4B0401A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96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7D4F0-6D10-BA42-4827-93620276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A8147-D7FA-8915-68E8-7FFB2D626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705DA4-CF6C-D474-0E35-DACD9BE64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39076E-CCDC-98F9-1E2A-BA1B24303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C4E49F-7EA3-09EA-428B-F23859F1D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5B787D-EFB9-44DD-61D4-E0CBE7C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C3FAF5-D0F9-54F5-05FD-B1FA617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856668-309D-77A4-B2F6-8D72825A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65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3D21C-B235-3101-2532-354CF766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3D4B82-58C0-F0EF-FA1E-703FC13E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2BC9D5-356C-6B3E-5AD8-87BBA0A1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F99B84-41E1-D856-9A76-896101FD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49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BB7A24-0D87-1953-09C1-41704786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5DE0B4-A71A-19FB-2ABC-80FE55EE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35DDE9-A863-34D4-DCFB-934ABDB8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50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44D10-138D-E9C1-DA97-4D40D8C0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97595-5CEB-4CC4-D406-FF271CCA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C63823-D951-B8F6-82A4-0F178096A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80D77F-E2C2-FA70-B029-E4BE4849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516ED8-F253-9394-7625-C0DE0D8F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489C25-1346-8E88-9AD5-DBC03B65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778F7-1F4E-08EB-41AD-16B063C4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DCD6950-D8B9-D620-71A4-B5E5D2A8C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13C0C2-6166-9C22-A51B-123FE8253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70746A-8547-81D0-51EE-A166602A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780076-D138-1952-2BAC-CD084E1E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68FD23-9ED3-C036-38FE-F336BF0A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8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4387CAA-BA98-856D-3CB6-0B97F662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F8F538-7F20-3426-FE1B-2BDB9C47E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2CCA33-6A28-D7AA-5E5D-63C232696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0CC58-298F-442F-9A2F-FEC225B62207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B24818-66D0-61BB-CCB3-798EDE457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449E66-FC35-CF62-666F-E97F3F21F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1218-9CBD-4BE7-80DA-92A0FF62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99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3842EF2-4C4B-A4EB-CC3E-E1F1A61C5829}"/>
              </a:ext>
            </a:extLst>
          </p:cNvPr>
          <p:cNvSpPr/>
          <p:nvPr/>
        </p:nvSpPr>
        <p:spPr>
          <a:xfrm>
            <a:off x="928488" y="404815"/>
            <a:ext cx="10619715" cy="5251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Weltuntergang fällt aus?</a:t>
            </a:r>
            <a:endParaRPr lang="de-DE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A53264-037D-69C6-A000-147E46932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3980" y="1795797"/>
            <a:ext cx="5584039" cy="41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29FC93C-293B-3029-4A82-913A3565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205297"/>
            <a:ext cx="54197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3842EF2-4C4B-A4EB-CC3E-E1F1A61C5829}"/>
              </a:ext>
            </a:extLst>
          </p:cNvPr>
          <p:cNvSpPr/>
          <p:nvPr/>
        </p:nvSpPr>
        <p:spPr>
          <a:xfrm>
            <a:off x="928488" y="404815"/>
            <a:ext cx="10619715" cy="5251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Wie soll Deutschland alleine das Klima retten</a:t>
            </a:r>
          </a:p>
        </p:txBody>
      </p:sp>
    </p:spTree>
    <p:extLst>
      <p:ext uri="{BB962C8B-B14F-4D97-AF65-F5344CB8AC3E}">
        <p14:creationId xmlns:p14="http://schemas.microsoft.com/office/powerpoint/2010/main" val="72941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">
            <a:extLst>
              <a:ext uri="{FF2B5EF4-FFF2-40B4-BE49-F238E27FC236}">
                <a16:creationId xmlns:a16="http://schemas.microsoft.com/office/drawing/2014/main" id="{2618725F-16DF-D07F-E692-FA95121A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7" y="1143193"/>
            <a:ext cx="11298725" cy="56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E0FA580-2C58-AD86-F9DB-74A58B25D9DB}"/>
              </a:ext>
            </a:extLst>
          </p:cNvPr>
          <p:cNvSpPr/>
          <p:nvPr/>
        </p:nvSpPr>
        <p:spPr>
          <a:xfrm>
            <a:off x="3976381" y="1291904"/>
            <a:ext cx="889233" cy="47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9597E5C-6A08-3D31-403A-173EE7F7B171}"/>
              </a:ext>
            </a:extLst>
          </p:cNvPr>
          <p:cNvSpPr/>
          <p:nvPr/>
        </p:nvSpPr>
        <p:spPr>
          <a:xfrm>
            <a:off x="928488" y="404815"/>
            <a:ext cx="10619715" cy="5251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Wie soll Deutschland alleine das Klima retten</a:t>
            </a:r>
          </a:p>
        </p:txBody>
      </p:sp>
    </p:spTree>
    <p:extLst>
      <p:ext uri="{BB962C8B-B14F-4D97-AF65-F5344CB8AC3E}">
        <p14:creationId xmlns:p14="http://schemas.microsoft.com/office/powerpoint/2010/main" val="38924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d">
            <a:extLst>
              <a:ext uri="{FF2B5EF4-FFF2-40B4-BE49-F238E27FC236}">
                <a16:creationId xmlns:a16="http://schemas.microsoft.com/office/drawing/2014/main" id="{A00BA93C-FF9A-858C-EF48-9B438146F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25" y="1045754"/>
            <a:ext cx="8291149" cy="57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248DFD7-E7F1-61A9-76E2-79B7394933FD}"/>
              </a:ext>
            </a:extLst>
          </p:cNvPr>
          <p:cNvSpPr/>
          <p:nvPr/>
        </p:nvSpPr>
        <p:spPr>
          <a:xfrm>
            <a:off x="928488" y="404815"/>
            <a:ext cx="10619715" cy="5251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Wie soll Deutschland alleine das Klima retten</a:t>
            </a:r>
          </a:p>
        </p:txBody>
      </p:sp>
    </p:spTree>
    <p:extLst>
      <p:ext uri="{BB962C8B-B14F-4D97-AF65-F5344CB8AC3E}">
        <p14:creationId xmlns:p14="http://schemas.microsoft.com/office/powerpoint/2010/main" val="285826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CFBE03E-21F8-B2C1-510F-8D4ED244B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524" y="1421345"/>
            <a:ext cx="8565159" cy="4728136"/>
          </a:xfr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DCED6AD-CA2B-F8ED-6EDD-3CDEDFA6D8AE}"/>
              </a:ext>
            </a:extLst>
          </p:cNvPr>
          <p:cNvSpPr/>
          <p:nvPr/>
        </p:nvSpPr>
        <p:spPr>
          <a:xfrm>
            <a:off x="928488" y="404815"/>
            <a:ext cx="10619715" cy="5251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Portfolio-Stabilisierung durch Pangaea Life?</a:t>
            </a:r>
          </a:p>
        </p:txBody>
      </p:sp>
    </p:spTree>
    <p:extLst>
      <p:ext uri="{BB962C8B-B14F-4D97-AF65-F5344CB8AC3E}">
        <p14:creationId xmlns:p14="http://schemas.microsoft.com/office/powerpoint/2010/main" val="318774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CD5FE62A-B8C1-46FB-C5AF-E0445C0DB88C}"/>
              </a:ext>
            </a:extLst>
          </p:cNvPr>
          <p:cNvSpPr/>
          <p:nvPr/>
        </p:nvSpPr>
        <p:spPr>
          <a:xfrm>
            <a:off x="5529180" y="3818804"/>
            <a:ext cx="1133640" cy="476250"/>
          </a:xfrm>
          <a:prstGeom prst="rightArrow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842D26C-9ED1-29F8-A35F-4EAC31BB704A}"/>
              </a:ext>
            </a:extLst>
          </p:cNvPr>
          <p:cNvSpPr txBox="1"/>
          <p:nvPr/>
        </p:nvSpPr>
        <p:spPr>
          <a:xfrm>
            <a:off x="1437513" y="1320613"/>
            <a:ext cx="931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Ohne fossile Energie sparen wir automatisch, weil sie so ineffizient ist: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D070315-EECC-44A0-A675-7D373C610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937752"/>
              </p:ext>
            </p:extLst>
          </p:nvPr>
        </p:nvGraphicFramePr>
        <p:xfrm>
          <a:off x="876626" y="2452817"/>
          <a:ext cx="4194166" cy="341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2D61FD1B-384F-408C-B74C-880D64591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063102"/>
              </p:ext>
            </p:extLst>
          </p:nvPr>
        </p:nvGraphicFramePr>
        <p:xfrm>
          <a:off x="6929437" y="2452817"/>
          <a:ext cx="4194166" cy="341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F95F447-A475-5998-2708-11E99155DB74}"/>
              </a:ext>
            </a:extLst>
          </p:cNvPr>
          <p:cNvSpPr/>
          <p:nvPr/>
        </p:nvSpPr>
        <p:spPr>
          <a:xfrm>
            <a:off x="928488" y="404815"/>
            <a:ext cx="10619715" cy="5251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Ist Deutschland zu klein, um so viel Energie zu erzeugen?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2918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Graphic spid="2" grpId="0">
        <p:bldAsOne/>
      </p:bldGraphic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Hegenberg</dc:creator>
  <cp:lastModifiedBy>Matthias Wulfers</cp:lastModifiedBy>
  <cp:revision>36</cp:revision>
  <dcterms:created xsi:type="dcterms:W3CDTF">2022-06-24T13:24:12Z</dcterms:created>
  <dcterms:modified xsi:type="dcterms:W3CDTF">2023-02-23T11:05:17Z</dcterms:modified>
</cp:coreProperties>
</file>